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3313e1da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a3313e1d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746ce38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c746ce38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3313e1d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a3313e1d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71ee3da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b71ee3da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section needs to be mentioned. The narration as you guessed it would be just letting the viewer know what we’d be taking over next!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openweathermap.org/" TargetMode="External"/><Relationship Id="rId4" Type="http://schemas.openxmlformats.org/officeDocument/2006/relationships/hyperlink" Target="https://github.com/csparpa/pyow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1658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596">
                <a:solidFill>
                  <a:srgbClr val="FFFFFF"/>
                </a:solidFill>
                <a:latin typeface="Calibri"/>
                <a:ea typeface="Calibri"/>
                <a:cs typeface="Calibri"/>
                <a:sym typeface="Calibri"/>
              </a:rPr>
              <a:t>Retrieving weather forecasts from the OpenWeatherMap API with PyOWM client</a:t>
            </a:r>
            <a:endParaRPr sz="9596">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an API client SDK?</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latin typeface="Courier New"/>
                <a:ea typeface="Courier New"/>
                <a:cs typeface="Courier New"/>
                <a:sym typeface="Courier New"/>
              </a:rPr>
              <a:t>PyOWM</a:t>
            </a:r>
            <a:r>
              <a:rPr lang="en" sz="3997">
                <a:solidFill>
                  <a:srgbClr val="434343"/>
                </a:solidFill>
              </a:rPr>
              <a:t>: a client SKD for the OpenWeatherMap API</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retrieving current weather in Tokyo using </a:t>
            </a:r>
            <a:r>
              <a:rPr lang="en" sz="3997">
                <a:solidFill>
                  <a:srgbClr val="434343"/>
                </a:solidFill>
                <a:latin typeface="Courier New"/>
                <a:ea typeface="Courier New"/>
                <a:cs typeface="Courier New"/>
                <a:sym typeface="Courier New"/>
              </a:rPr>
              <a:t>PyOWM</a:t>
            </a:r>
            <a:endParaRPr sz="3997">
              <a:solidFill>
                <a:srgbClr val="434343"/>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What is an API client SDK?</a:t>
            </a:r>
            <a:endParaRPr b="0" i="0" sz="4395" u="none" cap="none" strike="noStrike">
              <a:solidFill>
                <a:schemeClr val="lt1"/>
              </a:solidFill>
              <a:latin typeface="Calibri"/>
              <a:ea typeface="Calibri"/>
              <a:cs typeface="Calibri"/>
              <a:sym typeface="Calibri"/>
            </a:endParaRPr>
          </a:p>
        </p:txBody>
      </p:sp>
      <p:sp>
        <p:nvSpPr>
          <p:cNvPr id="156" name="Google Shape;156;p44"/>
          <p:cNvSpPr txBox="1"/>
          <p:nvPr>
            <p:ph idx="4294967295" type="body"/>
          </p:nvPr>
        </p:nvSpPr>
        <p:spPr>
          <a:xfrm>
            <a:off x="421350" y="1777606"/>
            <a:ext cx="17416800" cy="1755600"/>
          </a:xfrm>
          <a:prstGeom prst="rect">
            <a:avLst/>
          </a:prstGeom>
          <a:noFill/>
          <a:ln>
            <a:noFill/>
          </a:ln>
        </p:spPr>
        <p:txBody>
          <a:bodyPr anchorCtr="0" anchor="t" bIns="182675" lIns="182675" spcFirstLastPara="1" rIns="182675" wrap="square" tIns="182675">
            <a:noAutofit/>
          </a:bodyPr>
          <a:lstStyle/>
          <a:p>
            <a:pPr indent="-659775" lvl="0" marL="913584" marR="0" rtl="0" algn="l">
              <a:lnSpc>
                <a:spcPct val="115000"/>
              </a:lnSpc>
              <a:spcBef>
                <a:spcPts val="1600"/>
              </a:spcBef>
              <a:spcAft>
                <a:spcPts val="0"/>
              </a:spcAft>
              <a:buClr>
                <a:srgbClr val="434343"/>
              </a:buClr>
              <a:buSzPts val="3000"/>
              <a:buFont typeface="Calibri"/>
              <a:buChar char="●"/>
            </a:pPr>
            <a:r>
              <a:rPr lang="en" sz="3000">
                <a:solidFill>
                  <a:srgbClr val="434343"/>
                </a:solidFill>
              </a:rPr>
              <a:t>As you already know, a </a:t>
            </a:r>
            <a:r>
              <a:rPr b="1" lang="en" sz="3000">
                <a:solidFill>
                  <a:srgbClr val="434343"/>
                </a:solidFill>
              </a:rPr>
              <a:t>Software Development Kit (SDK)</a:t>
            </a:r>
            <a:r>
              <a:rPr lang="en" sz="3000">
                <a:solidFill>
                  <a:srgbClr val="434343"/>
                </a:solidFill>
              </a:rPr>
              <a:t> is a toolbox offering pre-built functionalities that you can use to build your applications</a:t>
            </a:r>
            <a:endParaRPr sz="3000">
              <a:solidFill>
                <a:srgbClr val="434343"/>
              </a:solidFill>
            </a:endParaRPr>
          </a:p>
        </p:txBody>
      </p:sp>
      <p:sp>
        <p:nvSpPr>
          <p:cNvPr id="157" name="Google Shape;157;p44"/>
          <p:cNvSpPr txBox="1"/>
          <p:nvPr/>
        </p:nvSpPr>
        <p:spPr>
          <a:xfrm>
            <a:off x="762000" y="3733800"/>
            <a:ext cx="13879800" cy="3000000"/>
          </a:xfrm>
          <a:prstGeom prst="rect">
            <a:avLst/>
          </a:prstGeom>
          <a:noFill/>
          <a:ln>
            <a:noFill/>
          </a:ln>
        </p:spPr>
        <p:txBody>
          <a:bodyPr anchorCtr="0" anchor="ctr"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  </a:t>
            </a:r>
            <a:r>
              <a:rPr lang="en" sz="3000">
                <a:solidFill>
                  <a:srgbClr val="434343"/>
                </a:solidFill>
                <a:latin typeface="Calibri"/>
                <a:ea typeface="Calibri"/>
                <a:cs typeface="Calibri"/>
                <a:sym typeface="Calibri"/>
              </a:rPr>
              <a:t>What if your application needs to interact with an API? You need to:</a:t>
            </a:r>
            <a:endParaRPr sz="3000">
              <a:solidFill>
                <a:srgbClr val="434343"/>
              </a:solidFill>
              <a:latin typeface="Calibri"/>
              <a:ea typeface="Calibri"/>
              <a:cs typeface="Calibri"/>
              <a:sym typeface="Calibri"/>
            </a:endParaRPr>
          </a:p>
          <a:p>
            <a:pPr indent="-419100" lvl="2" marL="1371600" rtl="0" algn="l">
              <a:lnSpc>
                <a:spcPct val="115000"/>
              </a:lnSpc>
              <a:spcBef>
                <a:spcPts val="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Understand how the API works</a:t>
            </a:r>
            <a:endParaRPr sz="3000">
              <a:solidFill>
                <a:srgbClr val="434343"/>
              </a:solidFill>
              <a:latin typeface="Calibri"/>
              <a:ea typeface="Calibri"/>
              <a:cs typeface="Calibri"/>
              <a:sym typeface="Calibri"/>
            </a:endParaRPr>
          </a:p>
          <a:p>
            <a:pPr indent="-419100" lvl="2" marL="1371600" rtl="0" algn="l">
              <a:lnSpc>
                <a:spcPct val="115000"/>
              </a:lnSpc>
              <a:spcBef>
                <a:spcPts val="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Code the API call</a:t>
            </a:r>
            <a:endParaRPr sz="3000">
              <a:solidFill>
                <a:srgbClr val="434343"/>
              </a:solidFill>
              <a:latin typeface="Calibri"/>
              <a:ea typeface="Calibri"/>
              <a:cs typeface="Calibri"/>
              <a:sym typeface="Calibri"/>
            </a:endParaRPr>
          </a:p>
          <a:p>
            <a:pPr indent="-419100" lvl="2" marL="1371600" rtl="0" algn="l">
              <a:lnSpc>
                <a:spcPct val="115000"/>
              </a:lnSpc>
              <a:spcBef>
                <a:spcPts val="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Handle data returned by the API (along with errors, timeouts, ...)</a:t>
            </a:r>
            <a:endParaRPr/>
          </a:p>
        </p:txBody>
      </p:sp>
      <p:sp>
        <p:nvSpPr>
          <p:cNvPr id="158" name="Google Shape;158;p44"/>
          <p:cNvSpPr txBox="1"/>
          <p:nvPr/>
        </p:nvSpPr>
        <p:spPr>
          <a:xfrm>
            <a:off x="559275" y="6657600"/>
            <a:ext cx="16192200" cy="3000000"/>
          </a:xfrm>
          <a:prstGeom prst="rect">
            <a:avLst/>
          </a:prstGeom>
          <a:noFill/>
          <a:ln>
            <a:noFill/>
          </a:ln>
        </p:spPr>
        <p:txBody>
          <a:bodyPr anchorCtr="0" anchor="ctr" bIns="91425" lIns="91425" spcFirstLastPara="1" rIns="91425" wrap="square" tIns="91425">
            <a:noAutofit/>
          </a:bodyPr>
          <a:lstStyle/>
          <a:p>
            <a:pPr indent="-659775" lvl="0" marL="913584" rtl="0" algn="l">
              <a:lnSpc>
                <a:spcPct val="115000"/>
              </a:lnSpc>
              <a:spcBef>
                <a:spcPts val="160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API client SDKs</a:t>
            </a:r>
            <a:r>
              <a:rPr lang="en" sz="3000">
                <a:solidFill>
                  <a:srgbClr val="434343"/>
                </a:solidFill>
                <a:latin typeface="Calibri"/>
                <a:ea typeface="Calibri"/>
                <a:cs typeface="Calibri"/>
                <a:sym typeface="Calibri"/>
              </a:rPr>
              <a:t> embed the interaction details with an API, so you don’t need to take care of them. They usually offer local proxies (eg. data structures and classes) to represent remote API resources, that you can import into your own application. </a:t>
            </a:r>
            <a:endParaRPr/>
          </a:p>
        </p:txBody>
      </p:sp>
      <p:grpSp>
        <p:nvGrpSpPr>
          <p:cNvPr id="159" name="Google Shape;159;p44"/>
          <p:cNvGrpSpPr/>
          <p:nvPr/>
        </p:nvGrpSpPr>
        <p:grpSpPr>
          <a:xfrm>
            <a:off x="14412900" y="3140850"/>
            <a:ext cx="3297350" cy="2424800"/>
            <a:chOff x="11947200" y="3064600"/>
            <a:chExt cx="3297350" cy="2424800"/>
          </a:xfrm>
        </p:grpSpPr>
        <p:pic>
          <p:nvPicPr>
            <p:cNvPr id="160" name="Google Shape;160;p44"/>
            <p:cNvPicPr preferRelativeResize="0"/>
            <p:nvPr/>
          </p:nvPicPr>
          <p:blipFill>
            <a:blip r:embed="rId3">
              <a:alphaModFix/>
            </a:blip>
            <a:stretch>
              <a:fillRect/>
            </a:stretch>
          </p:blipFill>
          <p:spPr>
            <a:xfrm>
              <a:off x="11947200" y="3064600"/>
              <a:ext cx="3297350" cy="2424800"/>
            </a:xfrm>
            <a:prstGeom prst="rect">
              <a:avLst/>
            </a:prstGeom>
            <a:noFill/>
            <a:ln>
              <a:noFill/>
            </a:ln>
          </p:spPr>
        </p:pic>
        <p:pic>
          <p:nvPicPr>
            <p:cNvPr id="161" name="Google Shape;161;p44"/>
            <p:cNvPicPr preferRelativeResize="0"/>
            <p:nvPr/>
          </p:nvPicPr>
          <p:blipFill>
            <a:blip r:embed="rId4">
              <a:alphaModFix/>
            </a:blip>
            <a:stretch>
              <a:fillRect/>
            </a:stretch>
          </p:blipFill>
          <p:spPr>
            <a:xfrm rot="5400000">
              <a:off x="12981248" y="3475403"/>
              <a:ext cx="1229264" cy="1755602"/>
            </a:xfrm>
            <a:prstGeom prst="rect">
              <a:avLst/>
            </a:prstGeom>
            <a:noFill/>
            <a:ln>
              <a:noFill/>
            </a:ln>
          </p:spPr>
        </p:pic>
      </p:grpSp>
      <p:pic>
        <p:nvPicPr>
          <p:cNvPr id="162" name="Google Shape;162;p44"/>
          <p:cNvPicPr preferRelativeResize="0"/>
          <p:nvPr/>
        </p:nvPicPr>
        <p:blipFill>
          <a:blip r:embed="rId5">
            <a:alphaModFix/>
          </a:blip>
          <a:stretch>
            <a:fillRect/>
          </a:stretch>
        </p:blipFill>
        <p:spPr>
          <a:xfrm>
            <a:off x="13737750" y="5085625"/>
            <a:ext cx="2269325" cy="157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latin typeface="Courier New"/>
                <a:ea typeface="Courier New"/>
                <a:cs typeface="Courier New"/>
                <a:sym typeface="Courier New"/>
              </a:rPr>
              <a:t>PyOWM</a:t>
            </a:r>
            <a:r>
              <a:rPr lang="en" sz="4395"/>
              <a:t>: a client SKD for the OpenWeatherMap API</a:t>
            </a:r>
            <a:endParaRPr sz="4395"/>
          </a:p>
        </p:txBody>
      </p:sp>
      <p:sp>
        <p:nvSpPr>
          <p:cNvPr id="168" name="Google Shape;168;p45"/>
          <p:cNvSpPr txBox="1"/>
          <p:nvPr>
            <p:ph idx="4294967295" type="body"/>
          </p:nvPr>
        </p:nvSpPr>
        <p:spPr>
          <a:xfrm>
            <a:off x="421350" y="1777597"/>
            <a:ext cx="17416800" cy="1832100"/>
          </a:xfrm>
          <a:prstGeom prst="rect">
            <a:avLst/>
          </a:prstGeom>
          <a:noFill/>
          <a:ln>
            <a:noFill/>
          </a:ln>
        </p:spPr>
        <p:txBody>
          <a:bodyPr anchorCtr="0" anchor="t" bIns="182675" lIns="182675" spcFirstLastPara="1" rIns="182675" wrap="square" tIns="182675">
            <a:noAutofit/>
          </a:bodyPr>
          <a:lstStyle/>
          <a:p>
            <a:pPr indent="-672475" lvl="0" marL="913584" marR="0" rtl="0" algn="l">
              <a:lnSpc>
                <a:spcPct val="115000"/>
              </a:lnSpc>
              <a:spcBef>
                <a:spcPts val="1600"/>
              </a:spcBef>
              <a:spcAft>
                <a:spcPts val="0"/>
              </a:spcAft>
              <a:buClr>
                <a:srgbClr val="434343"/>
              </a:buClr>
              <a:buSzPts val="3200"/>
              <a:buFont typeface="Calibri"/>
              <a:buChar char="●"/>
            </a:pPr>
            <a:r>
              <a:rPr b="1" lang="en" sz="3200">
                <a:solidFill>
                  <a:srgbClr val="434343"/>
                </a:solidFill>
              </a:rPr>
              <a:t>OpenWeatherMap </a:t>
            </a:r>
            <a:r>
              <a:rPr lang="en" sz="3200">
                <a:solidFill>
                  <a:srgbClr val="434343"/>
                </a:solidFill>
              </a:rPr>
              <a:t>(</a:t>
            </a:r>
            <a:r>
              <a:rPr lang="en" sz="3200" u="sng">
                <a:solidFill>
                  <a:schemeClr val="hlink"/>
                </a:solidFill>
                <a:hlinkClick r:id="rId3"/>
              </a:rPr>
              <a:t>https://openweathermap.org/</a:t>
            </a:r>
            <a:r>
              <a:rPr lang="en" sz="3200">
                <a:solidFill>
                  <a:srgbClr val="434343"/>
                </a:solidFill>
              </a:rPr>
              <a:t>) is a freemium JSON-based weather API, providing weather observations and forecast over thousands of cities. You need an API key in order to use it</a:t>
            </a:r>
            <a:endParaRPr sz="3200">
              <a:solidFill>
                <a:srgbClr val="434343"/>
              </a:solidFill>
            </a:endParaRPr>
          </a:p>
        </p:txBody>
      </p:sp>
      <p:sp>
        <p:nvSpPr>
          <p:cNvPr id="169" name="Google Shape;169;p45"/>
          <p:cNvSpPr txBox="1"/>
          <p:nvPr/>
        </p:nvSpPr>
        <p:spPr>
          <a:xfrm>
            <a:off x="596250" y="4041425"/>
            <a:ext cx="8927100" cy="4118400"/>
          </a:xfrm>
          <a:prstGeom prst="rect">
            <a:avLst/>
          </a:prstGeom>
          <a:noFill/>
          <a:ln>
            <a:noFill/>
          </a:ln>
        </p:spPr>
        <p:txBody>
          <a:bodyPr anchorCtr="0" anchor="t" bIns="91425" lIns="91425" spcFirstLastPara="1" rIns="91425" wrap="square" tIns="91425">
            <a:noAutofit/>
          </a:bodyPr>
          <a:lstStyle/>
          <a:p>
            <a:pPr indent="-672475" lvl="0" marL="913584" marR="0" rtl="0" algn="l">
              <a:lnSpc>
                <a:spcPct val="115000"/>
              </a:lnSpc>
              <a:spcBef>
                <a:spcPts val="160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PyOWM</a:t>
            </a:r>
            <a:r>
              <a:rPr lang="en" sz="3200">
                <a:solidFill>
                  <a:srgbClr val="434343"/>
                </a:solidFill>
                <a:latin typeface="Calibri"/>
                <a:ea typeface="Calibri"/>
                <a:cs typeface="Calibri"/>
                <a:sym typeface="Calibri"/>
              </a:rPr>
              <a:t> (</a:t>
            </a:r>
            <a:r>
              <a:rPr lang="en" sz="3200" u="sng">
                <a:solidFill>
                  <a:schemeClr val="hlink"/>
                </a:solidFill>
                <a:latin typeface="Calibri"/>
                <a:ea typeface="Calibri"/>
                <a:cs typeface="Calibri"/>
                <a:sym typeface="Calibri"/>
                <a:hlinkClick r:id="rId4"/>
              </a:rPr>
              <a:t>https://github.com/csparpa/pyowm</a:t>
            </a:r>
            <a:r>
              <a:rPr lang="en" sz="3200">
                <a:solidFill>
                  <a:srgbClr val="434343"/>
                </a:solidFill>
                <a:latin typeface="Calibri"/>
                <a:ea typeface="Calibri"/>
                <a:cs typeface="Calibri"/>
                <a:sym typeface="Calibri"/>
              </a:rPr>
              <a:t>) is a Python client SDK for the OWM API. It provides, through a human-frieandly interface, a simple object model wrapping data entities returned by the OWM API</a:t>
            </a:r>
            <a:endParaRPr sz="3200">
              <a:solidFill>
                <a:srgbClr val="434343"/>
              </a:solidFill>
              <a:latin typeface="Calibri"/>
              <a:ea typeface="Calibri"/>
              <a:cs typeface="Calibri"/>
              <a:sym typeface="Calibri"/>
            </a:endParaRPr>
          </a:p>
        </p:txBody>
      </p:sp>
      <p:sp>
        <p:nvSpPr>
          <p:cNvPr id="170" name="Google Shape;170;p45"/>
          <p:cNvSpPr txBox="1"/>
          <p:nvPr/>
        </p:nvSpPr>
        <p:spPr>
          <a:xfrm>
            <a:off x="751275" y="7702625"/>
            <a:ext cx="9289500" cy="1470000"/>
          </a:xfrm>
          <a:prstGeom prst="rect">
            <a:avLst/>
          </a:prstGeom>
          <a:noFill/>
          <a:ln>
            <a:noFill/>
          </a:ln>
        </p:spPr>
        <p:txBody>
          <a:bodyPr anchorCtr="0" anchor="ctr" bIns="91425" lIns="91425" spcFirstLastPara="1" rIns="91425" wrap="square" tIns="91425">
            <a:noAutofit/>
          </a:bodyPr>
          <a:lstStyle/>
          <a:p>
            <a:pPr indent="-431800" lvl="0" marL="457200" rtl="0" algn="l">
              <a:lnSpc>
                <a:spcPct val="115000"/>
              </a:lnSpc>
              <a:spcBef>
                <a:spcPts val="1600"/>
              </a:spcBef>
              <a:spcAft>
                <a:spcPts val="0"/>
              </a:spcAft>
              <a:buSzPts val="3200"/>
              <a:buFont typeface="Calibri"/>
              <a:buChar char="●"/>
            </a:pPr>
            <a:r>
              <a:rPr lang="en" sz="3200">
                <a:solidFill>
                  <a:srgbClr val="434343"/>
                </a:solidFill>
                <a:latin typeface="Calibri"/>
                <a:ea typeface="Calibri"/>
                <a:cs typeface="Calibri"/>
                <a:sym typeface="Calibri"/>
              </a:rPr>
              <a:t>Install PyOWM with: </a:t>
            </a:r>
            <a:r>
              <a:rPr lang="en" sz="3200">
                <a:solidFill>
                  <a:srgbClr val="434343"/>
                </a:solidFill>
                <a:latin typeface="Courier New"/>
                <a:ea typeface="Courier New"/>
                <a:cs typeface="Courier New"/>
                <a:sym typeface="Courier New"/>
              </a:rPr>
              <a:t>pip install pyowm</a:t>
            </a:r>
            <a:endParaRPr sz="3200">
              <a:solidFill>
                <a:srgbClr val="434343"/>
              </a:solidFill>
              <a:latin typeface="Courier New"/>
              <a:ea typeface="Courier New"/>
              <a:cs typeface="Courier New"/>
              <a:sym typeface="Courier New"/>
            </a:endParaRPr>
          </a:p>
        </p:txBody>
      </p:sp>
      <p:sp>
        <p:nvSpPr>
          <p:cNvPr id="171" name="Google Shape;171;p45"/>
          <p:cNvSpPr txBox="1"/>
          <p:nvPr/>
        </p:nvSpPr>
        <p:spPr>
          <a:xfrm>
            <a:off x="9523350" y="4367175"/>
            <a:ext cx="8314500" cy="5443800"/>
          </a:xfrm>
          <a:prstGeom prst="rect">
            <a:avLst/>
          </a:prstGeom>
          <a:solidFill>
            <a:srgbClr val="FFF2CC"/>
          </a:solidFill>
          <a:ln>
            <a:noFill/>
          </a:ln>
        </p:spPr>
        <p:txBody>
          <a:bodyPr anchorCtr="0" anchor="ctr" bIns="182675" lIns="182675" spcFirstLastPara="1" rIns="182675" wrap="square" tIns="182675">
            <a:noAutofit/>
          </a:bodyPr>
          <a:lstStyle/>
          <a:p>
            <a:pPr indent="0" lvl="0" marL="0" rtl="0" algn="l">
              <a:lnSpc>
                <a:spcPct val="115000"/>
              </a:lnSpc>
              <a:spcBef>
                <a:spcPts val="0"/>
              </a:spcBef>
              <a:spcAft>
                <a:spcPts val="0"/>
              </a:spcAft>
              <a:buNone/>
            </a:pPr>
            <a:r>
              <a:rPr b="1" lang="en" sz="2400">
                <a:solidFill>
                  <a:srgbClr val="434343"/>
                </a:solidFill>
                <a:latin typeface="Courier New"/>
                <a:ea typeface="Courier New"/>
                <a:cs typeface="Courier New"/>
                <a:sym typeface="Courier New"/>
              </a:rPr>
              <a:t>import pyowm</a:t>
            </a:r>
            <a:endParaRPr b="1" sz="24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solidFill>
                  <a:srgbClr val="434343"/>
                </a:solidFill>
                <a:latin typeface="Courier New"/>
                <a:ea typeface="Courier New"/>
                <a:cs typeface="Courier New"/>
                <a:sym typeface="Courier New"/>
              </a:rPr>
              <a:t>owm = pyowm.OWM('API-key')</a:t>
            </a:r>
            <a:endParaRPr b="1" sz="24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4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solidFill>
                  <a:srgbClr val="434343"/>
                </a:solidFill>
                <a:latin typeface="Courier New"/>
                <a:ea typeface="Courier New"/>
                <a:cs typeface="Courier New"/>
                <a:sym typeface="Courier New"/>
              </a:rPr>
              <a:t>obs = owm.weather_at_place('London,GB')</a:t>
            </a:r>
            <a:endParaRPr b="1" sz="24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solidFill>
                  <a:srgbClr val="434343"/>
                </a:solidFill>
                <a:latin typeface="Courier New"/>
                <a:ea typeface="Courier New"/>
                <a:cs typeface="Courier New"/>
                <a:sym typeface="Courier New"/>
              </a:rPr>
              <a:t>weather = obs.get_weather()</a:t>
            </a:r>
            <a:endParaRPr b="1" sz="24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solidFill>
                  <a:srgbClr val="434343"/>
                </a:solidFill>
                <a:latin typeface="Courier New"/>
                <a:ea typeface="Courier New"/>
                <a:cs typeface="Courier New"/>
                <a:sym typeface="Courier New"/>
              </a:rPr>
              <a:t>weather.get_temperature('celsius')</a:t>
            </a:r>
            <a:endParaRPr b="1" sz="24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4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solidFill>
                  <a:srgbClr val="434343"/>
                </a:solidFill>
                <a:latin typeface="Courier New"/>
                <a:ea typeface="Courier New"/>
                <a:cs typeface="Courier New"/>
                <a:sym typeface="Courier New"/>
              </a:rPr>
              <a:t>fc = owm.daily_forecast('London,GB')</a:t>
            </a:r>
            <a:endParaRPr b="1" sz="24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solidFill>
                  <a:srgbClr val="434343"/>
                </a:solidFill>
                <a:latin typeface="Courier New"/>
                <a:ea typeface="Courier New"/>
                <a:cs typeface="Courier New"/>
                <a:sym typeface="Courier New"/>
              </a:rPr>
              <a:t>tomorrow = pyowm.timeutils.tomorrow()</a:t>
            </a:r>
            <a:endParaRPr b="1" sz="24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solidFill>
                  <a:srgbClr val="434343"/>
                </a:solidFill>
                <a:latin typeface="Courier New"/>
                <a:ea typeface="Courier New"/>
                <a:cs typeface="Courier New"/>
                <a:sym typeface="Courier New"/>
              </a:rPr>
              <a:t>fc.will_be_sunny_at(tomorrow)</a:t>
            </a:r>
            <a:endParaRPr b="1" sz="24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6"/>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retrieving current weather in Tokyo using </a:t>
            </a:r>
            <a:r>
              <a:rPr lang="en">
                <a:latin typeface="Courier New"/>
                <a:ea typeface="Courier New"/>
                <a:cs typeface="Courier New"/>
                <a:sym typeface="Courier New"/>
              </a:rPr>
              <a:t>PyOWM</a:t>
            </a:r>
            <a:endParaRPr>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82" name="Google Shape;182;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an API client SDK?</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latin typeface="Courier New"/>
                <a:ea typeface="Courier New"/>
                <a:cs typeface="Courier New"/>
                <a:sym typeface="Courier New"/>
              </a:rPr>
              <a:t>PyOWM</a:t>
            </a:r>
            <a:r>
              <a:rPr lang="en" sz="3997">
                <a:solidFill>
                  <a:srgbClr val="434343"/>
                </a:solidFill>
              </a:rPr>
              <a:t>: a client SKD for the OpenWeatherMap API</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retrieving current weather in Tokyo using </a:t>
            </a:r>
            <a:r>
              <a:rPr lang="en" sz="3997">
                <a:solidFill>
                  <a:srgbClr val="434343"/>
                </a:solidFill>
                <a:latin typeface="Courier New"/>
                <a:ea typeface="Courier New"/>
                <a:cs typeface="Courier New"/>
                <a:sym typeface="Courier New"/>
              </a:rPr>
              <a:t>PyOWM</a:t>
            </a:r>
            <a:endParaRPr sz="3997">
              <a:solidFill>
                <a:srgbClr val="434343"/>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8"/>
          <p:cNvSpPr txBox="1"/>
          <p:nvPr>
            <p:ph type="ctrTitle"/>
          </p:nvPr>
        </p:nvSpPr>
        <p:spPr>
          <a:xfrm>
            <a:off x="784582" y="3637519"/>
            <a:ext cx="16429500" cy="1865400"/>
          </a:xfrm>
          <a:prstGeom prst="rect">
            <a:avLst/>
          </a:prstGeom>
          <a:noFill/>
          <a:ln>
            <a:noFill/>
          </a:ln>
        </p:spPr>
        <p:txBody>
          <a:bodyPr anchorCtr="0" anchor="b" bIns="182675" lIns="182675" spcFirstLastPara="1" rIns="182675" wrap="square" tIns="182675">
            <a:noAutofit/>
          </a:bodyPr>
          <a:lstStyle/>
          <a:p>
            <a:pPr indent="0" lvl="0" marL="0" marR="0" rtl="0" algn="ctr">
              <a:lnSpc>
                <a:spcPct val="100000"/>
              </a:lnSpc>
              <a:spcBef>
                <a:spcPts val="0"/>
              </a:spcBef>
              <a:spcAft>
                <a:spcPts val="0"/>
              </a:spcAft>
              <a:buClr>
                <a:schemeClr val="lt1"/>
              </a:buClr>
              <a:buFont typeface="Calibri"/>
              <a:buNone/>
            </a:pPr>
            <a:r>
              <a:rPr lang="en" sz="9000"/>
              <a:t>A</a:t>
            </a:r>
            <a:r>
              <a:rPr lang="en" sz="9000"/>
              <a:t>utomate common Internet tasks</a:t>
            </a:r>
            <a:endParaRPr b="0" i="0" sz="9000" u="none" cap="none" strike="noStrike">
              <a:solidFill>
                <a:schemeClr val="lt1"/>
              </a:solidFill>
              <a:latin typeface="Calibri"/>
              <a:ea typeface="Calibri"/>
              <a:cs typeface="Calibri"/>
              <a:sym typeface="Calibri"/>
            </a:endParaRPr>
          </a:p>
        </p:txBody>
      </p:sp>
      <p:sp>
        <p:nvSpPr>
          <p:cNvPr id="188" name="Google Shape;188;p48"/>
          <p:cNvSpPr txBox="1"/>
          <p:nvPr>
            <p:ph idx="1" type="subTitle"/>
          </p:nvPr>
        </p:nvSpPr>
        <p:spPr>
          <a:xfrm>
            <a:off x="784582" y="5575490"/>
            <a:ext cx="16429500" cy="864900"/>
          </a:xfrm>
          <a:prstGeom prst="rect">
            <a:avLst/>
          </a:prstGeom>
          <a:noFill/>
          <a:ln>
            <a:noFill/>
          </a:ln>
        </p:spPr>
        <p:txBody>
          <a:bodyPr anchorCtr="0" anchor="t" bIns="182675" lIns="182675" spcFirstLastPara="1" rIns="182675" wrap="square" tIns="182675">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Section</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